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16" r:id="rId2"/>
    <p:sldId id="317" r:id="rId3"/>
    <p:sldId id="256" r:id="rId4"/>
    <p:sldId id="291" r:id="rId5"/>
    <p:sldId id="292" r:id="rId6"/>
    <p:sldId id="296" r:id="rId7"/>
    <p:sldId id="298" r:id="rId8"/>
    <p:sldId id="311" r:id="rId9"/>
    <p:sldId id="263" r:id="rId10"/>
    <p:sldId id="264" r:id="rId11"/>
    <p:sldId id="265" r:id="rId12"/>
    <p:sldId id="309" r:id="rId13"/>
    <p:sldId id="306" r:id="rId14"/>
    <p:sldId id="302" r:id="rId15"/>
    <p:sldId id="269" r:id="rId16"/>
    <p:sldId id="268" r:id="rId17"/>
    <p:sldId id="289" r:id="rId18"/>
    <p:sldId id="260" r:id="rId19"/>
    <p:sldId id="285" r:id="rId20"/>
    <p:sldId id="266" r:id="rId21"/>
    <p:sldId id="305" r:id="rId22"/>
    <p:sldId id="303" r:id="rId23"/>
    <p:sldId id="310" r:id="rId24"/>
    <p:sldId id="307" r:id="rId25"/>
    <p:sldId id="262" r:id="rId26"/>
    <p:sldId id="270" r:id="rId27"/>
    <p:sldId id="312" r:id="rId28"/>
    <p:sldId id="257" r:id="rId29"/>
    <p:sldId id="258" r:id="rId30"/>
    <p:sldId id="313" r:id="rId31"/>
    <p:sldId id="272" r:id="rId32"/>
    <p:sldId id="271" r:id="rId33"/>
    <p:sldId id="279" r:id="rId34"/>
    <p:sldId id="283" r:id="rId35"/>
    <p:sldId id="280" r:id="rId36"/>
    <p:sldId id="281" r:id="rId37"/>
    <p:sldId id="287" r:id="rId38"/>
    <p:sldId id="314" r:id="rId39"/>
    <p:sldId id="304" r:id="rId40"/>
    <p:sldId id="299" r:id="rId41"/>
    <p:sldId id="275" r:id="rId42"/>
    <p:sldId id="293" r:id="rId43"/>
    <p:sldId id="308" r:id="rId44"/>
    <p:sldId id="315" r:id="rId45"/>
    <p:sldId id="274" r:id="rId46"/>
    <p:sldId id="290" r:id="rId47"/>
    <p:sldId id="29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F289E3-FA63-4E41-9961-6208C915D05F}">
          <p14:sldIdLst>
            <p14:sldId id="316"/>
            <p14:sldId id="317"/>
            <p14:sldId id="256"/>
            <p14:sldId id="291"/>
            <p14:sldId id="292"/>
            <p14:sldId id="296"/>
            <p14:sldId id="298"/>
            <p14:sldId id="311"/>
          </p14:sldIdLst>
        </p14:section>
        <p14:section name="Anaerobic Glycolysis" id="{FC959BF5-C5E9-9740-9FF9-77D236C62C8F}">
          <p14:sldIdLst>
            <p14:sldId id="263"/>
            <p14:sldId id="264"/>
            <p14:sldId id="265"/>
            <p14:sldId id="309"/>
          </p14:sldIdLst>
        </p14:section>
        <p14:section name="PDH" id="{088C8954-103D-6944-A885-C87C90D74923}">
          <p14:sldIdLst>
            <p14:sldId id="306"/>
            <p14:sldId id="302"/>
            <p14:sldId id="269"/>
            <p14:sldId id="268"/>
            <p14:sldId id="289"/>
            <p14:sldId id="260"/>
            <p14:sldId id="285"/>
            <p14:sldId id="266"/>
            <p14:sldId id="305"/>
            <p14:sldId id="303"/>
            <p14:sldId id="310"/>
          </p14:sldIdLst>
        </p14:section>
        <p14:section name="AcetylCoA" id="{DCBA3FDE-CB86-F04A-8667-811AFFD8EC2D}">
          <p14:sldIdLst>
            <p14:sldId id="307"/>
            <p14:sldId id="262"/>
            <p14:sldId id="270"/>
          </p14:sldIdLst>
        </p14:section>
        <p14:section name="TCA Cycle" id="{62EAF748-9F6F-CA46-A186-DEA9F1892048}">
          <p14:sldIdLst>
            <p14:sldId id="312"/>
            <p14:sldId id="257"/>
            <p14:sldId id="258"/>
            <p14:sldId id="313"/>
            <p14:sldId id="272"/>
            <p14:sldId id="271"/>
            <p14:sldId id="279"/>
            <p14:sldId id="283"/>
            <p14:sldId id="280"/>
            <p14:sldId id="281"/>
            <p14:sldId id="287"/>
          </p14:sldIdLst>
        </p14:section>
        <p14:section name="Electron Transport Chain" id="{ED6DD415-38ED-A049-9BCD-71463CB9FA45}">
          <p14:sldIdLst>
            <p14:sldId id="314"/>
            <p14:sldId id="304"/>
            <p14:sldId id="299"/>
            <p14:sldId id="275"/>
            <p14:sldId id="293"/>
            <p14:sldId id="308"/>
            <p14:sldId id="315"/>
            <p14:sldId id="274"/>
            <p14:sldId id="290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6"/>
    <p:restoredTop sz="93990"/>
  </p:normalViewPr>
  <p:slideViewPr>
    <p:cSldViewPr snapToGrid="0" snapToObjects="1">
      <p:cViewPr>
        <p:scale>
          <a:sx n="105" d="100"/>
          <a:sy n="105" d="100"/>
        </p:scale>
        <p:origin x="4352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46E9-D158-E244-A5DD-BC4169F4736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3E5E-A9AA-9243-B8EB-FC9F9FE2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18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r>
              <a:rPr lang="en-US" baseline="0" dirty="0" smtClean="0"/>
              <a:t> 1, 3 and 4 are the regulated steps.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but one amino acid group</a:t>
            </a:r>
            <a:r>
              <a:rPr lang="en-US" baseline="0" dirty="0" smtClean="0"/>
              <a:t> feeds into the cycle AFTER the regulated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34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0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Hormones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Finish this</a:t>
            </a:r>
            <a:r>
              <a:rPr lang="en-US" baseline="0" dirty="0" smtClean="0"/>
              <a:t>  by ~ 1:50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1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Absent of CHO is </a:t>
            </a:r>
            <a:r>
              <a:rPr lang="en-US" dirty="0" err="1" smtClean="0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what NADH 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</a:t>
            </a:r>
            <a:r>
              <a:rPr lang="en-US" baseline="0" dirty="0" smtClean="0"/>
              <a:t> here at ~1:55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4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 </a:t>
            </a:r>
            <a:r>
              <a:rPr lang="en-US" dirty="0" err="1" smtClean="0"/>
              <a:t>radiolab</a:t>
            </a:r>
            <a:r>
              <a:rPr lang="en-US" dirty="0" smtClean="0"/>
              <a:t> podcast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 is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2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9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CO2 is </a:t>
            </a:r>
            <a:r>
              <a:rPr lang="en-US" smtClean="0"/>
              <a:t>totally irreversible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63E5E-A9AA-9243-B8EB-FC9F9FE27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F6EF-70B8-8E4B-B999-2B31CA3D7EE0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D0A5D-5FE7-C841-B2F1-58340E8CC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Map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65461" y="280416"/>
            <a:ext cx="6844115" cy="6486144"/>
          </a:xfrm>
        </p:spPr>
        <p:txBody>
          <a:bodyPr>
            <a:normAutofit/>
          </a:bodyPr>
          <a:lstStyle/>
          <a:p>
            <a:r>
              <a:rPr lang="en-US" dirty="0" smtClean="0"/>
              <a:t>Concepts to Include</a:t>
            </a:r>
          </a:p>
          <a:p>
            <a:pPr lvl="1"/>
            <a:r>
              <a:rPr lang="en-US" dirty="0" smtClean="0"/>
              <a:t>Decision Between Lactate and TCA Cycle</a:t>
            </a:r>
          </a:p>
          <a:p>
            <a:pPr lvl="1"/>
            <a:r>
              <a:rPr lang="en-US" dirty="0" smtClean="0"/>
              <a:t>Regulation of Pyruvate Dehydrogenase</a:t>
            </a:r>
          </a:p>
          <a:p>
            <a:pPr lvl="1"/>
            <a:r>
              <a:rPr lang="en-US" dirty="0" smtClean="0"/>
              <a:t>PDK and PDH Phosphatase</a:t>
            </a:r>
          </a:p>
          <a:p>
            <a:pPr lvl="1"/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</a:p>
          <a:p>
            <a:pPr lvl="1"/>
            <a:r>
              <a:rPr lang="en-US" dirty="0" smtClean="0"/>
              <a:t>Fatty Acid Synthesis</a:t>
            </a:r>
          </a:p>
          <a:p>
            <a:pPr lvl="1"/>
            <a:r>
              <a:rPr lang="en-US" dirty="0" smtClean="0"/>
              <a:t>Amino Acid Oxidation</a:t>
            </a:r>
          </a:p>
          <a:p>
            <a:pPr lvl="1"/>
            <a:r>
              <a:rPr lang="en-US" dirty="0" err="1" smtClean="0"/>
              <a:t>Ketogenesis</a:t>
            </a:r>
            <a:endParaRPr lang="en-US" dirty="0" smtClean="0"/>
          </a:p>
          <a:p>
            <a:pPr lvl="1"/>
            <a:r>
              <a:rPr lang="en-US" dirty="0" smtClean="0"/>
              <a:t>ETC Control by </a:t>
            </a:r>
            <a:r>
              <a:rPr lang="en-US" dirty="0" smtClean="0"/>
              <a:t>ADP</a:t>
            </a:r>
          </a:p>
          <a:p>
            <a:pPr lvl="1"/>
            <a:r>
              <a:rPr lang="en-US" dirty="0"/>
              <a:t>TCA Control of </a:t>
            </a:r>
            <a:r>
              <a:rPr lang="en-US" dirty="0" smtClean="0"/>
              <a:t>Glycolysis</a:t>
            </a:r>
            <a:endParaRPr lang="en-US" dirty="0" smtClean="0"/>
          </a:p>
          <a:p>
            <a:pPr lvl="1"/>
            <a:r>
              <a:rPr lang="en-US" dirty="0" smtClean="0"/>
              <a:t>Cori Cycle</a:t>
            </a:r>
          </a:p>
          <a:p>
            <a:pPr lvl="1"/>
            <a:r>
              <a:rPr lang="en-US" dirty="0" smtClean="0"/>
              <a:t>Regulation of TCA Cycle</a:t>
            </a:r>
          </a:p>
          <a:p>
            <a:pPr lvl="1"/>
            <a:r>
              <a:rPr lang="en-US" dirty="0" smtClean="0"/>
              <a:t>Mitochondrial Numbers</a:t>
            </a:r>
          </a:p>
          <a:p>
            <a:pPr lvl="1"/>
            <a:r>
              <a:rPr lang="en-US" dirty="0" smtClean="0"/>
              <a:t>Electron Carrier Molecules</a:t>
            </a:r>
          </a:p>
          <a:p>
            <a:pPr lvl="1"/>
            <a:r>
              <a:rPr lang="en-US" dirty="0" smtClean="0"/>
              <a:t>Antioxidants</a:t>
            </a:r>
          </a:p>
          <a:p>
            <a:pPr lvl="1"/>
            <a:r>
              <a:rPr lang="en-US" dirty="0" smtClean="0"/>
              <a:t>Oxidative Stress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5765461" cy="32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the Pyruvate from Glycolysis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446214"/>
            <a:ext cx="6374882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Aerobic Conditions</a:t>
            </a:r>
          </a:p>
          <a:p>
            <a:pPr lvl="1"/>
            <a:r>
              <a:rPr lang="en-US" dirty="0" smtClean="0"/>
              <a:t>Becomes Acetyl-CoA via </a:t>
            </a:r>
            <a:r>
              <a:rPr lang="en-US" b="1" u="sng" dirty="0" smtClean="0"/>
              <a:t>PDH</a:t>
            </a:r>
          </a:p>
          <a:p>
            <a:pPr lvl="2"/>
            <a:r>
              <a:rPr lang="en-US" dirty="0" smtClean="0"/>
              <a:t>In presence of CHO but need energy -&gt; TCA Cycle</a:t>
            </a:r>
          </a:p>
          <a:p>
            <a:pPr lvl="2"/>
            <a:r>
              <a:rPr lang="en-US" dirty="0" smtClean="0"/>
              <a:t>In presence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2"/>
            <a:r>
              <a:rPr lang="en-US" dirty="0" smtClean="0"/>
              <a:t>In absence of CHO</a:t>
            </a:r>
          </a:p>
          <a:p>
            <a:pPr lvl="3"/>
            <a:r>
              <a:rPr lang="en-US" dirty="0" smtClean="0"/>
              <a:t>Ketone Bodies (if OAA absent)</a:t>
            </a:r>
          </a:p>
          <a:p>
            <a:r>
              <a:rPr lang="en-US" dirty="0" smtClean="0"/>
              <a:t>Anaerobic conditions</a:t>
            </a:r>
          </a:p>
          <a:p>
            <a:pPr lvl="1"/>
            <a:r>
              <a:rPr lang="en-US" dirty="0" smtClean="0"/>
              <a:t>Becomes lactate</a:t>
            </a:r>
          </a:p>
          <a:p>
            <a:pPr lvl="1"/>
            <a:r>
              <a:rPr lang="en-US" dirty="0" smtClean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83" y="1319104"/>
            <a:ext cx="4770120" cy="55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Lactate Dehydrogenase and the Cori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2" y="1690688"/>
            <a:ext cx="4787900" cy="2527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13" y="1690688"/>
            <a:ext cx="5842000" cy="292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8925" y="4814887"/>
            <a:ext cx="4500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an example of an </a:t>
            </a:r>
            <a:r>
              <a:rPr lang="en-US" b="1" u="sng" dirty="0" smtClean="0"/>
              <a:t>inefficient</a:t>
            </a:r>
            <a:r>
              <a:rPr lang="en-US" u="sng" dirty="0" smtClean="0"/>
              <a:t> </a:t>
            </a:r>
            <a:r>
              <a:rPr lang="en-US" b="1" u="sng" dirty="0" smtClean="0"/>
              <a:t>cycle</a:t>
            </a:r>
            <a:r>
              <a:rPr lang="en-US" dirty="0" smtClean="0"/>
              <a:t>, since you are using 4 ATP (6 used, 2 generated) each time you go around the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3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Over-arching concept: </a:t>
            </a:r>
            <a:r>
              <a:rPr lang="en-US" b="1" u="sng" dirty="0" smtClean="0"/>
              <a:t>EFFICIENCY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Cori cycle is an example of a futile cycle</a:t>
            </a:r>
          </a:p>
          <a:p>
            <a:pPr lvl="1"/>
            <a:r>
              <a:rPr lang="en-US" dirty="0" smtClean="0"/>
              <a:t>You use 4 ATP molecules to basically get back to where you start</a:t>
            </a:r>
          </a:p>
          <a:p>
            <a:r>
              <a:rPr lang="en-US" dirty="0" smtClean="0"/>
              <a:t>What is the relationship of this kind of cycle to</a:t>
            </a:r>
          </a:p>
          <a:p>
            <a:pPr lvl="1"/>
            <a:r>
              <a:rPr lang="en-US" dirty="0" smtClean="0"/>
              <a:t>Exercise and Performance</a:t>
            </a:r>
          </a:p>
          <a:p>
            <a:pPr lvl="1"/>
            <a:r>
              <a:rPr lang="en-US" dirty="0" smtClean="0"/>
              <a:t>Weight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Transport and Oxidation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TCA Cycle Net 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Glycolysis</a:t>
            </a:r>
          </a:p>
          <a:p>
            <a:pPr lvl="1"/>
            <a:r>
              <a:rPr lang="en-US" dirty="0" smtClean="0"/>
              <a:t>Uses 2 ATP (GK/HK and PFK1) </a:t>
            </a:r>
            <a:r>
              <a:rPr lang="en-US" dirty="0" smtClean="0">
                <a:solidFill>
                  <a:srgbClr val="FF0000"/>
                </a:solidFill>
              </a:rPr>
              <a:t>-2ATP</a:t>
            </a:r>
          </a:p>
          <a:p>
            <a:pPr lvl="1"/>
            <a:r>
              <a:rPr lang="en-US" dirty="0" smtClean="0"/>
              <a:t>Generates 2 DHAP/Ga3P Each of which:</a:t>
            </a:r>
          </a:p>
          <a:p>
            <a:pPr lvl="2"/>
            <a:r>
              <a:rPr lang="en-US" dirty="0" smtClean="0"/>
              <a:t>Generates 2 ATP -&gt; </a:t>
            </a:r>
            <a:r>
              <a:rPr lang="en-US" dirty="0" smtClean="0">
                <a:solidFill>
                  <a:srgbClr val="00B050"/>
                </a:solidFill>
              </a:rPr>
              <a:t>+4 ATP total</a:t>
            </a:r>
            <a:endParaRPr lang="en-US" dirty="0" smtClean="0"/>
          </a:p>
          <a:p>
            <a:pPr lvl="2"/>
            <a:r>
              <a:rPr lang="en-US" dirty="0" smtClean="0"/>
              <a:t>Generates 1 NADH -&gt; </a:t>
            </a:r>
            <a:r>
              <a:rPr lang="en-US" dirty="0" smtClean="0">
                <a:solidFill>
                  <a:srgbClr val="00B050"/>
                </a:solidFill>
              </a:rPr>
              <a:t>+5 ATP (2.5 ATP/NADH)</a:t>
            </a:r>
          </a:p>
          <a:p>
            <a:pPr lvl="1"/>
            <a:r>
              <a:rPr lang="en-US" dirty="0" smtClean="0"/>
              <a:t>Net to Pyruvate-&gt; 5 + 4 </a:t>
            </a:r>
            <a:r>
              <a:rPr lang="mr-IN" dirty="0" smtClean="0"/>
              <a:t>–</a:t>
            </a:r>
            <a:r>
              <a:rPr lang="en-US" dirty="0" smtClean="0"/>
              <a:t> 2 = 7ATP</a:t>
            </a:r>
          </a:p>
          <a:p>
            <a:pPr lvl="1"/>
            <a:r>
              <a:rPr lang="en-US" dirty="0" smtClean="0"/>
              <a:t>Net to Lactate</a:t>
            </a:r>
          </a:p>
          <a:p>
            <a:pPr lvl="2"/>
            <a:r>
              <a:rPr lang="en-US" dirty="0" smtClean="0"/>
              <a:t>Uses 1 more NADH for each pyruvate -&gt; </a:t>
            </a:r>
            <a:r>
              <a:rPr lang="en-US" b="1" dirty="0" smtClean="0"/>
              <a:t>+2 ATP</a:t>
            </a:r>
          </a:p>
          <a:p>
            <a:r>
              <a:rPr lang="en-US" dirty="0"/>
              <a:t>T</a:t>
            </a:r>
            <a:r>
              <a:rPr lang="en-US" dirty="0" smtClean="0"/>
              <a:t>hrough TCA/ETC ~ </a:t>
            </a:r>
            <a:r>
              <a:rPr lang="en-US" b="1" dirty="0" smtClean="0"/>
              <a:t>32 ATP</a:t>
            </a:r>
          </a:p>
          <a:p>
            <a:pPr lvl="1"/>
            <a:r>
              <a:rPr lang="en-US" dirty="0" smtClean="0"/>
              <a:t>Each pyruvate generates 4 NADH, 1 FADH2 and 1 ATP</a:t>
            </a:r>
          </a:p>
          <a:p>
            <a:pPr lvl="2"/>
            <a:r>
              <a:rPr lang="en-US" dirty="0" smtClean="0"/>
              <a:t>Glycolysis (Glucose to Pyruvate) = </a:t>
            </a:r>
            <a:r>
              <a:rPr lang="en-US" b="1" dirty="0" smtClean="0"/>
              <a:t>7ATP</a:t>
            </a:r>
          </a:p>
          <a:p>
            <a:pPr lvl="2"/>
            <a:r>
              <a:rPr lang="en-US" dirty="0" smtClean="0"/>
              <a:t>4 NADH x 2.5 = 10 ATP x 2 Pyruvates = </a:t>
            </a:r>
            <a:r>
              <a:rPr lang="en-US" b="1" dirty="0" smtClean="0"/>
              <a:t>20 ATP</a:t>
            </a:r>
          </a:p>
          <a:p>
            <a:pPr lvl="2"/>
            <a:r>
              <a:rPr lang="en-US" dirty="0" smtClean="0"/>
              <a:t>1 FADH x 1.5 = 1.5 ATP x 2 Pyruvates = </a:t>
            </a:r>
            <a:r>
              <a:rPr lang="en-US" b="1" dirty="0" smtClean="0"/>
              <a:t>3 ATP</a:t>
            </a:r>
          </a:p>
          <a:p>
            <a:pPr lvl="2"/>
            <a:r>
              <a:rPr lang="en-US" dirty="0" smtClean="0"/>
              <a:t>1 GTP = 1 ATP x 2 Pyruvates = </a:t>
            </a:r>
            <a:r>
              <a:rPr lang="en-US" b="1" dirty="0" smtClean="0"/>
              <a:t>2 ATP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Oxidation Occurs in Mitochondria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47" y="1825625"/>
            <a:ext cx="431901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three of the next steps are mitochondrial</a:t>
            </a:r>
          </a:p>
          <a:p>
            <a:pPr lvl="1"/>
            <a:r>
              <a:rPr lang="en-US" dirty="0" smtClean="0"/>
              <a:t>Pyruvate Oxidation</a:t>
            </a:r>
          </a:p>
          <a:p>
            <a:pPr lvl="1"/>
            <a:r>
              <a:rPr lang="en-US" dirty="0" smtClean="0"/>
              <a:t>TCA Cycle</a:t>
            </a:r>
          </a:p>
          <a:p>
            <a:pPr lvl="1"/>
            <a:r>
              <a:rPr lang="en-US" dirty="0" smtClean="0"/>
              <a:t>Electron Transport Chain</a:t>
            </a:r>
          </a:p>
          <a:p>
            <a:r>
              <a:rPr lang="en-US" dirty="0" smtClean="0"/>
              <a:t>Pyruvate needs to be transported into mitochondria</a:t>
            </a:r>
          </a:p>
          <a:p>
            <a:pPr lvl="1"/>
            <a:r>
              <a:rPr lang="en-US" dirty="0" smtClean="0"/>
              <a:t>Not thought to be regulated, but mitochondrial import is rate limiting for fatty acid oxidation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4" y="1285748"/>
            <a:ext cx="7211786" cy="49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0558" cy="1325563"/>
          </a:xfrm>
        </p:spPr>
        <p:txBody>
          <a:bodyPr/>
          <a:lstStyle/>
          <a:p>
            <a:r>
              <a:rPr lang="en-US" dirty="0" smtClean="0"/>
              <a:t>The mitochondria </a:t>
            </a:r>
            <a:r>
              <a:rPr lang="en-US" smtClean="0"/>
              <a:t>is the powerhouse of the cell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0" y="1863814"/>
            <a:ext cx="5898388" cy="4873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89" y="1349171"/>
            <a:ext cx="4888832" cy="55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 of mitochondria per cell can be modified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49"/>
            <a:ext cx="12192000" cy="500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323" y="1690688"/>
            <a:ext cx="698309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Pyruvate Dehydrogenase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acetyl-CoA, this enzyme controls flow through TCA or Cori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Beriberi and Wernicke-</a:t>
            </a:r>
            <a:r>
              <a:rPr lang="en-US" dirty="0" err="1" smtClean="0"/>
              <a:t>Korsakoff</a:t>
            </a:r>
            <a:r>
              <a:rPr lang="en-US" dirty="0" smtClean="0"/>
              <a:t>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Thiamine (Vitamin B1) is a cofactor for PDH as well as some other enzymes (</a:t>
            </a:r>
            <a:r>
              <a:rPr lang="en-US" dirty="0" err="1" smtClean="0"/>
              <a:t>aKGDH</a:t>
            </a:r>
            <a:r>
              <a:rPr lang="en-US" dirty="0" smtClean="0"/>
              <a:t>, BCKDH)</a:t>
            </a:r>
          </a:p>
          <a:p>
            <a:r>
              <a:rPr lang="en-US" dirty="0" smtClean="0"/>
              <a:t>Ethanol inhibits thiamine uptake in GI system</a:t>
            </a:r>
          </a:p>
          <a:p>
            <a:r>
              <a:rPr lang="en-US" dirty="0" smtClean="0"/>
              <a:t>Questions to discuss</a:t>
            </a:r>
          </a:p>
          <a:p>
            <a:pPr lvl="1"/>
            <a:r>
              <a:rPr lang="en-US" dirty="0" smtClean="0"/>
              <a:t>What would happen to glucose metabolism?</a:t>
            </a:r>
          </a:p>
          <a:p>
            <a:pPr lvl="1"/>
            <a:r>
              <a:rPr lang="en-US" dirty="0" smtClean="0"/>
              <a:t>What would happen to lactate levels?</a:t>
            </a:r>
          </a:p>
          <a:p>
            <a:pPr lvl="1"/>
            <a:r>
              <a:rPr lang="en-US" dirty="0" smtClean="0"/>
              <a:t>How would this affect exercise tolerance</a:t>
            </a:r>
          </a:p>
          <a:p>
            <a:pPr lvl="1"/>
            <a:r>
              <a:rPr lang="en-US" dirty="0" smtClean="0"/>
              <a:t>How could you treat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Symptoms include</a:t>
            </a:r>
          </a:p>
          <a:p>
            <a:pPr lvl="1"/>
            <a:r>
              <a:rPr lang="en-US" dirty="0"/>
              <a:t>Lactic acid and pyruvate buildup</a:t>
            </a:r>
          </a:p>
          <a:p>
            <a:pPr lvl="1"/>
            <a:r>
              <a:rPr lang="en-US" dirty="0"/>
              <a:t>High output cardiac failure</a:t>
            </a:r>
          </a:p>
          <a:p>
            <a:pPr lvl="1"/>
            <a:r>
              <a:rPr lang="en-US" dirty="0"/>
              <a:t>Exercise intolerance</a:t>
            </a:r>
          </a:p>
          <a:p>
            <a:pPr lvl="1"/>
            <a:r>
              <a:rPr lang="en-US" dirty="0"/>
              <a:t>Neurodegeneration, numbness, poor reflexes -&gt; WKS</a:t>
            </a:r>
          </a:p>
          <a:p>
            <a:r>
              <a:rPr lang="en-US" dirty="0"/>
              <a:t>Rare now that grains are now fortified with </a:t>
            </a:r>
            <a:r>
              <a:rPr lang="en-US" dirty="0" smtClean="0"/>
              <a:t>Thiamine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825625"/>
            <a:ext cx="7140614" cy="4351338"/>
          </a:xfrm>
        </p:spPr>
        <p:txBody>
          <a:bodyPr/>
          <a:lstStyle/>
          <a:p>
            <a:r>
              <a:rPr lang="en-US" dirty="0" smtClean="0"/>
              <a:t>First midterm is two weeks from </a:t>
            </a:r>
            <a:r>
              <a:rPr lang="en-US" b="1" u="sng" dirty="0" smtClean="0"/>
              <a:t>today</a:t>
            </a:r>
            <a:r>
              <a:rPr lang="en-US" dirty="0" smtClean="0"/>
              <a:t>, review session on that Monday</a:t>
            </a:r>
          </a:p>
          <a:p>
            <a:pPr lvl="1"/>
            <a:r>
              <a:rPr lang="en-US" dirty="0" smtClean="0"/>
              <a:t>Many practice questions on Problem Roulette</a:t>
            </a:r>
          </a:p>
          <a:p>
            <a:r>
              <a:rPr lang="en-US" dirty="0" smtClean="0"/>
              <a:t>Rina is hosting a Study Group at </a:t>
            </a:r>
            <a:r>
              <a:rPr lang="en-US" dirty="0" err="1"/>
              <a:t>Taubman</a:t>
            </a:r>
            <a:r>
              <a:rPr lang="en-US" dirty="0"/>
              <a:t> Health Sciences Library at 5pm </a:t>
            </a:r>
            <a:r>
              <a:rPr lang="en-US" dirty="0" smtClean="0"/>
              <a:t>today</a:t>
            </a:r>
          </a:p>
          <a:p>
            <a:r>
              <a:rPr lang="en-US" dirty="0" smtClean="0"/>
              <a:t>UDP-Galactose Epimerase swaps </a:t>
            </a:r>
            <a:r>
              <a:rPr lang="en-US" b="1" u="sng" dirty="0" smtClean="0"/>
              <a:t>hydroxyl groups</a:t>
            </a:r>
            <a:r>
              <a:rPr lang="en-US" dirty="0" smtClean="0"/>
              <a:t> not UDP groups (see image to right)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494" y="1987296"/>
            <a:ext cx="4868506" cy="33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3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the decision made whether pyruvate should become Lactate or Acetyl-CoA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14962" y="1825625"/>
            <a:ext cx="5938837" cy="4351338"/>
          </a:xfrm>
        </p:spPr>
        <p:txBody>
          <a:bodyPr/>
          <a:lstStyle/>
          <a:p>
            <a:r>
              <a:rPr lang="en-US" dirty="0" smtClean="0"/>
              <a:t>Allosteric regulators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r>
              <a:rPr lang="en-US" dirty="0" smtClean="0"/>
              <a:t>Through Phosphorylation and inactivation by PDH Kinase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Acetyl-CoA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Pyruvate</a:t>
            </a:r>
          </a:p>
          <a:p>
            <a:pPr lvl="1"/>
            <a:r>
              <a:rPr lang="en-US" smtClean="0">
                <a:solidFill>
                  <a:schemeClr val="accent6"/>
                </a:solidFill>
              </a:rPr>
              <a:t>Ca</a:t>
            </a:r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8487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2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increase PDK expression, what would this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alanine/pyruvate flow towards gluconeogenesis or lactate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alanine/pyruvate flow towards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Acetyl-CoA flow towards gluconeogenesis or lactate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Increase Acetyl-CoA flow towards oxidation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6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Pyruvate Dehydrogenase Kinases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3536" cy="4351338"/>
          </a:xfrm>
        </p:spPr>
        <p:txBody>
          <a:bodyPr/>
          <a:lstStyle/>
          <a:p>
            <a:r>
              <a:rPr lang="en-US" dirty="0" smtClean="0"/>
              <a:t>Inactivates PDH</a:t>
            </a:r>
          </a:p>
          <a:p>
            <a:pPr lvl="1"/>
            <a:r>
              <a:rPr lang="en-US" dirty="0" smtClean="0"/>
              <a:t>Forces pyruvate towards lactate or gluconeogenesis</a:t>
            </a:r>
          </a:p>
          <a:p>
            <a:pPr lvl="2"/>
            <a:r>
              <a:rPr lang="en-US" dirty="0" smtClean="0"/>
              <a:t>Depends on activity of pyruvate carboxylase</a:t>
            </a:r>
          </a:p>
          <a:p>
            <a:pPr lvl="1"/>
            <a:r>
              <a:rPr lang="en-US" dirty="0" smtClean="0"/>
              <a:t>PDK4 transcription is stimulated by glucocorticoids and HIF1</a:t>
            </a:r>
          </a:p>
          <a:p>
            <a:r>
              <a:rPr lang="en-US" dirty="0" smtClean="0"/>
              <a:t>Reversed by PDH phosphatases</a:t>
            </a:r>
          </a:p>
          <a:p>
            <a:pPr lvl="1"/>
            <a:r>
              <a:rPr lang="en-US" dirty="0" smtClean="0"/>
              <a:t>Same as BCKDH phosphatase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36" y="1747044"/>
            <a:ext cx="4203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1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Think/Pair/Share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7128" cy="4351338"/>
          </a:xfrm>
        </p:spPr>
        <p:txBody>
          <a:bodyPr/>
          <a:lstStyle/>
          <a:p>
            <a:r>
              <a:rPr lang="en-US" dirty="0" smtClean="0"/>
              <a:t>PDK (Pyruvate Dehydrogenase Kinase) inhibition has been suggested to be a </a:t>
            </a:r>
            <a:r>
              <a:rPr lang="en-US" dirty="0"/>
              <a:t>be useful target in Type 2 Diabetes</a:t>
            </a:r>
          </a:p>
          <a:p>
            <a:pPr lvl="1"/>
            <a:r>
              <a:rPr lang="en-US" dirty="0" smtClean="0"/>
              <a:t>How would an inhibitor affect PDK activity</a:t>
            </a:r>
          </a:p>
          <a:p>
            <a:pPr lvl="1"/>
            <a:r>
              <a:rPr lang="en-US" dirty="0" smtClean="0"/>
              <a:t>How would that affect PDH activity</a:t>
            </a:r>
          </a:p>
          <a:p>
            <a:pPr lvl="1"/>
            <a:r>
              <a:rPr lang="en-US" dirty="0" smtClean="0"/>
              <a:t>How would that affect glucose/lactate utilization?</a:t>
            </a:r>
          </a:p>
          <a:p>
            <a:pPr lvl="1"/>
            <a:r>
              <a:rPr lang="en-US" dirty="0" smtClean="0"/>
              <a:t>How would that affect type 2 diabetes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88224" y="191096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PDK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63402" y="3149106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PDH (off)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6318" y="4355719"/>
            <a:ext cx="233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Less </a:t>
            </a:r>
            <a:r>
              <a:rPr lang="en-US" smtClean="0"/>
              <a:t>Glucose Oxidation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729869" y="191096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PDK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492032" y="313334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PDH (on)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57963" y="4355719"/>
            <a:ext cx="245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More Glucose </a:t>
            </a:r>
            <a:r>
              <a:rPr lang="en-US" dirty="0" smtClean="0"/>
              <a:t>Oxidation</a:t>
            </a:r>
            <a:endParaRPr lang="en-US" dirty="0"/>
          </a:p>
        </p:txBody>
      </p:sp>
      <p:cxnSp>
        <p:nvCxnSpPr>
          <p:cNvPr id="17" name="Straight Connector 16"/>
          <p:cNvCxnSpPr>
            <a:stCxn id="7" idx="2"/>
            <a:endCxn id="8" idx="0"/>
          </p:cNvCxnSpPr>
          <p:nvPr/>
        </p:nvCxnSpPr>
        <p:spPr>
          <a:xfrm>
            <a:off x="8171315" y="2280301"/>
            <a:ext cx="16205" cy="8688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023759" y="3133344"/>
            <a:ext cx="30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005955" y="1057926"/>
            <a:ext cx="12022" cy="8530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858399" y="1910969"/>
            <a:ext cx="30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293484" y="578454"/>
            <a:ext cx="14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PDK Inhibitor</a:t>
            </a:r>
            <a:endParaRPr lang="en-US"/>
          </a:p>
        </p:txBody>
      </p:sp>
      <p:cxnSp>
        <p:nvCxnSpPr>
          <p:cNvPr id="25" name="Straight Arrow Connector 24"/>
          <p:cNvCxnSpPr>
            <a:stCxn id="12" idx="2"/>
          </p:cNvCxnSpPr>
          <p:nvPr/>
        </p:nvCxnSpPr>
        <p:spPr>
          <a:xfrm>
            <a:off x="11005955" y="3502676"/>
            <a:ext cx="0" cy="9631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23520" y="5798374"/>
            <a:ext cx="256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Less Glucose in the Blood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1020061" y="4835191"/>
            <a:ext cx="0" cy="9631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0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23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to the Acetyl-CoA?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4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Acetyl-CoA can now go in several directions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69" y="1319104"/>
            <a:ext cx="4770120" cy="553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58" y="1926673"/>
            <a:ext cx="6478914" cy="40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Fates of Acetyl-CoA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need energy -&gt; TCA Cycle</a:t>
            </a:r>
          </a:p>
          <a:p>
            <a:pPr lvl="1"/>
            <a:r>
              <a:rPr lang="en-US" dirty="0" smtClean="0"/>
              <a:t>Key enzymes are Citrate Synthase, </a:t>
            </a:r>
            <a:r>
              <a:rPr lang="en-US" dirty="0" err="1" smtClean="0"/>
              <a:t>aKGDH</a:t>
            </a:r>
            <a:r>
              <a:rPr lang="en-US" dirty="0" smtClean="0"/>
              <a:t> and IDH (TCA Cycle)</a:t>
            </a:r>
          </a:p>
          <a:p>
            <a:r>
              <a:rPr lang="en-US" dirty="0" smtClean="0"/>
              <a:t>In </a:t>
            </a:r>
            <a:r>
              <a:rPr lang="en-US" b="1" u="sng" dirty="0" smtClean="0"/>
              <a:t>presence</a:t>
            </a:r>
            <a:r>
              <a:rPr lang="en-US" dirty="0" smtClean="0"/>
              <a:t> of CHO but don</a:t>
            </a:r>
            <a:r>
              <a:rPr lang="uk-UA" dirty="0" smtClean="0"/>
              <a:t>’</a:t>
            </a:r>
            <a:r>
              <a:rPr lang="en-US" dirty="0" smtClean="0"/>
              <a:t>t need energy -&gt; Lipids</a:t>
            </a:r>
          </a:p>
          <a:p>
            <a:pPr lvl="1"/>
            <a:r>
              <a:rPr lang="en-US" dirty="0" smtClean="0"/>
              <a:t>Key enzymes are ATP-Citrate </a:t>
            </a:r>
            <a:r>
              <a:rPr lang="en-US" dirty="0" err="1" smtClean="0"/>
              <a:t>Lyase</a:t>
            </a:r>
            <a:r>
              <a:rPr lang="en-US" dirty="0" smtClean="0"/>
              <a:t> and Acetyl-CoA Carboxylase (Lipids Unit)</a:t>
            </a:r>
          </a:p>
          <a:p>
            <a:r>
              <a:rPr lang="en-US" dirty="0" smtClean="0"/>
              <a:t>In </a:t>
            </a:r>
            <a:r>
              <a:rPr lang="en-US" b="1" u="sng" dirty="0" smtClean="0"/>
              <a:t>absence</a:t>
            </a:r>
            <a:r>
              <a:rPr lang="en-US" dirty="0" smtClean="0"/>
              <a:t> of CHO</a:t>
            </a:r>
          </a:p>
          <a:p>
            <a:pPr lvl="1"/>
            <a:r>
              <a:rPr lang="en-US" dirty="0" smtClean="0"/>
              <a:t>Ketone Bodies (if OAA </a:t>
            </a:r>
            <a:r>
              <a:rPr lang="en-US" b="1" u="sng" dirty="0" smtClean="0"/>
              <a:t>absent</a:t>
            </a:r>
            <a:r>
              <a:rPr lang="en-US" dirty="0" smtClean="0"/>
              <a:t>), only in liver</a:t>
            </a:r>
          </a:p>
          <a:p>
            <a:pPr lvl="2"/>
            <a:r>
              <a:rPr lang="en-US" dirty="0" smtClean="0"/>
              <a:t>No OAA to react with in Citrate Synthase step</a:t>
            </a:r>
          </a:p>
        </p:txBody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ETC/TCA Regulation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Regulation of TCA enzyme activity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27520" y="0"/>
            <a:ext cx="536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Three layers of regulation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b="1" dirty="0" smtClean="0"/>
              <a:t>TCA Enzyme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err="1" smtClean="0"/>
              <a:t>Anaplerosis</a:t>
            </a:r>
            <a:r>
              <a:rPr lang="en-US" sz="3600" dirty="0" smtClean="0"/>
              <a:t>/Cataplerosis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ETC Flux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70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View of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70" y="1294686"/>
            <a:ext cx="6761521" cy="468278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3713"/>
              </p:ext>
            </p:extLst>
          </p:nvPr>
        </p:nvGraphicFramePr>
        <p:xfrm>
          <a:off x="870531" y="6102218"/>
          <a:ext cx="9357202" cy="365760"/>
        </p:xfrm>
        <a:graphic>
          <a:graphicData uri="http://schemas.openxmlformats.org/drawingml/2006/table">
            <a:tbl>
              <a:tblPr/>
              <a:tblGrid>
                <a:gridCol w="4446536"/>
                <a:gridCol w="4910666"/>
              </a:tblGrid>
              <a:tr h="0"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Acetyl-</a:t>
                      </a:r>
                      <a:r>
                        <a:rPr lang="pl-PL" dirty="0" err="1">
                          <a:effectLst/>
                        </a:rPr>
                        <a:t>CoA</a:t>
                      </a:r>
                      <a:r>
                        <a:rPr lang="pl-PL" dirty="0">
                          <a:effectLst/>
                        </a:rPr>
                        <a:t> + 3 NAD</a:t>
                      </a:r>
                      <a:r>
                        <a:rPr lang="pl-PL" baseline="30000" dirty="0">
                          <a:effectLst/>
                        </a:rPr>
                        <a:t>+</a:t>
                      </a:r>
                      <a:r>
                        <a:rPr lang="pl-PL" dirty="0">
                          <a:effectLst/>
                        </a:rPr>
                        <a:t> + </a:t>
                      </a:r>
                      <a:r>
                        <a:rPr lang="pl-PL" dirty="0" smtClean="0">
                          <a:effectLst/>
                        </a:rPr>
                        <a:t>FAD </a:t>
                      </a:r>
                      <a:r>
                        <a:rPr lang="pl-PL" dirty="0">
                          <a:effectLst/>
                        </a:rPr>
                        <a:t>+ GDP + P</a:t>
                      </a:r>
                      <a:r>
                        <a:rPr lang="pl-PL" baseline="-25000" dirty="0">
                          <a:effectLst/>
                        </a:rPr>
                        <a:t>i</a:t>
                      </a:r>
                      <a:r>
                        <a:rPr lang="pl-PL" dirty="0">
                          <a:effectLst/>
                        </a:rPr>
                        <a:t> + 2 H</a:t>
                      </a:r>
                      <a:r>
                        <a:rPr lang="pl-PL" baseline="-25000" dirty="0">
                          <a:effectLst/>
                        </a:rPr>
                        <a:t>2</a:t>
                      </a:r>
                      <a:r>
                        <a:rPr lang="pl-PL" dirty="0">
                          <a:effectLst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→ CoA-SH + 3 NADH </a:t>
                      </a:r>
                      <a:r>
                        <a:rPr lang="en-US" dirty="0" smtClean="0">
                          <a:effectLst/>
                        </a:rPr>
                        <a:t>+ FADH</a:t>
                      </a:r>
                      <a:r>
                        <a:rPr lang="en-US" baseline="-25000" dirty="0" smtClean="0">
                          <a:effectLst/>
                        </a:rPr>
                        <a:t>2</a:t>
                      </a:r>
                      <a:r>
                        <a:rPr lang="en-US" dirty="0">
                          <a:effectLst/>
                        </a:rPr>
                        <a:t> + GTP + 2 CO</a:t>
                      </a:r>
                      <a:r>
                        <a:rPr lang="en-US" baseline="-250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4261" y="1896533"/>
            <a:ext cx="2834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outcomes </a:t>
            </a:r>
            <a:r>
              <a:rPr lang="en-US" dirty="0" smtClean="0"/>
              <a:t>of this </a:t>
            </a:r>
            <a:r>
              <a:rPr lang="en-US" smtClean="0"/>
              <a:t>reactions are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NADH and FADH</a:t>
            </a:r>
            <a:r>
              <a:rPr lang="en-US" baseline="-25000" dirty="0" smtClean="0"/>
              <a:t>2</a:t>
            </a:r>
            <a:r>
              <a:rPr lang="en-US" dirty="0" smtClean="0"/>
              <a:t> will be used in the electron transport chain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GTP can be interconverted to ATP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Both carbons that were part of Acetyl-CoA are now released as CO</a:t>
            </a:r>
            <a:r>
              <a:rPr lang="en-US" baseline="-25000" dirty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Regulated Steps of the TCA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06333" cy="4351338"/>
          </a:xfrm>
        </p:spPr>
        <p:txBody>
          <a:bodyPr/>
          <a:lstStyle/>
          <a:p>
            <a:r>
              <a:rPr lang="en-US" dirty="0" smtClean="0"/>
              <a:t>Citrate Synthase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, ATP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OAA, AMP</a:t>
            </a:r>
          </a:p>
          <a:p>
            <a:r>
              <a:rPr lang="en-US" dirty="0" err="1"/>
              <a:t>Isocitrate</a:t>
            </a:r>
            <a:r>
              <a:rPr lang="en-US" dirty="0"/>
              <a:t> Dehydrogenase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NADH, 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ADP, Ca</a:t>
            </a:r>
            <a:r>
              <a:rPr lang="en-US" baseline="30000" dirty="0" smtClean="0">
                <a:solidFill>
                  <a:srgbClr val="00B050"/>
                </a:solidFill>
              </a:rPr>
              <a:t>2</a:t>
            </a:r>
            <a:endParaRPr lang="en-US" dirty="0" smtClean="0">
              <a:solidFill>
                <a:srgbClr val="00B050"/>
              </a:solidFill>
              <a:latin typeface="Symbol" charset="2"/>
              <a:ea typeface="Symbol" charset="2"/>
              <a:cs typeface="Symbol" charset="2"/>
            </a:endParaRPr>
          </a:p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 smtClean="0"/>
              <a:t>-Ketoglutarate Dehydrogenase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NADH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 Ca</a:t>
            </a:r>
            <a:r>
              <a:rPr lang="en-US" baseline="30000" dirty="0" smtClean="0">
                <a:solidFill>
                  <a:srgbClr val="00B050"/>
                </a:solidFill>
              </a:rPr>
              <a:t>2+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32" y="1690688"/>
            <a:ext cx="6639268" cy="45981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000500" y="2514600"/>
            <a:ext cx="4229100" cy="2857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44533" y="3357563"/>
            <a:ext cx="4713817" cy="51435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543300" y="4657725"/>
            <a:ext cx="5957888" cy="12858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TCA Cycle and the 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ETC/TCA Regulation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7520" y="0"/>
            <a:ext cx="536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Three layers of regulation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TCA Enzyme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b="1" dirty="0" err="1" smtClean="0"/>
              <a:t>Anaplerosis</a:t>
            </a:r>
            <a:r>
              <a:rPr lang="en-US" sz="3600" b="1" dirty="0" smtClean="0"/>
              <a:t>/Cataplerosis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ETC Flux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5041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metabolites feed into, or take from the TCA 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8" y="2019302"/>
            <a:ext cx="5749762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576388"/>
            <a:ext cx="5105400" cy="485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9550" y="1321356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Fatty Acid </a:t>
            </a:r>
            <a:r>
              <a:rPr lang="en-US" dirty="0"/>
              <a:t>b</a:t>
            </a:r>
            <a:r>
              <a:rPr lang="en-US" dirty="0" smtClean="0"/>
              <a:t>iosynthesis </a:t>
            </a:r>
            <a:r>
              <a:rPr lang="en-US" dirty="0"/>
              <a:t>d</a:t>
            </a:r>
            <a:r>
              <a:rPr lang="en-US" dirty="0" smtClean="0"/>
              <a:t>raws from citrate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23363" y="1804513"/>
            <a:ext cx="1785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Amino Acids feed into and draw from several steps in the TCA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2" y="1576388"/>
            <a:ext cx="4710395" cy="5167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407328"/>
            <a:ext cx="5585645" cy="466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43" y="1912144"/>
            <a:ext cx="4625719" cy="3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 following is a cataplerotic pathway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Gluconeogenesis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Lysine catabolism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Fatty acid oxidation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Glycolysis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03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anaplerosis</a:t>
            </a:r>
            <a:r>
              <a:rPr lang="en-US" dirty="0" smtClean="0"/>
              <a:t> regulate glycolysis?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Oxaloacetate inhibits phosphofructokinase 2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pyruvate kinase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Citrate inhibits phosphofructokinase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you you are too cataplerotic?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3" y="1347788"/>
            <a:ext cx="8226566" cy="516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5339" y="5695712"/>
            <a:ext cx="152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Ketone Bodies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5226" y="3471863"/>
            <a:ext cx="2228850" cy="2143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14750" y="1347788"/>
            <a:ext cx="1443038" cy="1962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24440" y="3620095"/>
            <a:ext cx="13046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</a:t>
            </a:r>
            <a:endParaRPr lang="en-US" sz="5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260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Basis for Ketosis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Aerobic Conditions</a:t>
            </a:r>
          </a:p>
          <a:p>
            <a:pPr lvl="1"/>
            <a:r>
              <a:rPr lang="en-US" dirty="0"/>
              <a:t>Becomes Acetyl-CoA </a:t>
            </a:r>
          </a:p>
          <a:p>
            <a:pPr lvl="2"/>
            <a:r>
              <a:rPr lang="en-US" dirty="0"/>
              <a:t>In presence of CHO but need energy -&gt; TCA Cycle</a:t>
            </a:r>
          </a:p>
          <a:p>
            <a:pPr lvl="2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2"/>
            <a:r>
              <a:rPr lang="en-US" dirty="0"/>
              <a:t>In absence of CHO </a:t>
            </a:r>
            <a:endParaRPr lang="en-US" dirty="0" smtClean="0"/>
          </a:p>
          <a:p>
            <a:pPr lvl="3"/>
            <a:r>
              <a:rPr lang="en-US" dirty="0" smtClean="0">
                <a:solidFill>
                  <a:srgbClr val="FF0000"/>
                </a:solidFill>
              </a:rPr>
              <a:t>Ketone </a:t>
            </a:r>
            <a:r>
              <a:rPr lang="en-US" dirty="0">
                <a:solidFill>
                  <a:srgbClr val="FF0000"/>
                </a:solidFill>
              </a:rPr>
              <a:t>Bodies (if OAA </a:t>
            </a:r>
            <a:r>
              <a:rPr lang="en-US" dirty="0" smtClean="0">
                <a:solidFill>
                  <a:srgbClr val="FF0000"/>
                </a:solidFill>
              </a:rPr>
              <a:t>absent)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1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Regulation of the TCA Cycle/ETC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points of regulation include: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Mitochondrial levels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Pyruvate/Acetyl-CoA</a:t>
            </a:r>
            <a:r>
              <a:rPr lang="en-US" dirty="0" smtClean="0"/>
              <a:t> production (Glycolysis/Fatty Acid Oxidation)</a:t>
            </a:r>
          </a:p>
          <a:p>
            <a:pPr lvl="1"/>
            <a:r>
              <a:rPr lang="en-US" dirty="0" smtClean="0"/>
              <a:t>Energy levels (</a:t>
            </a:r>
            <a:r>
              <a:rPr lang="en-US" dirty="0" smtClean="0">
                <a:solidFill>
                  <a:srgbClr val="00B050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00B050"/>
                </a:solidFill>
              </a:rPr>
              <a:t>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NADH, FADH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Levels of </a:t>
            </a:r>
            <a:r>
              <a:rPr lang="en-US" dirty="0" smtClean="0">
                <a:solidFill>
                  <a:srgbClr val="00B050"/>
                </a:solidFill>
              </a:rPr>
              <a:t>TCA cycle intermediates</a:t>
            </a:r>
          </a:p>
          <a:p>
            <a:pPr lvl="1"/>
            <a:r>
              <a:rPr lang="en-US" dirty="0" err="1" smtClean="0"/>
              <a:t>Intramitochondrial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calcium</a:t>
            </a:r>
            <a:r>
              <a:rPr lang="en-US" dirty="0" smtClean="0"/>
              <a:t>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2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ETC/TCA Regulation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Regulation of ETC Flux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7520" y="0"/>
            <a:ext cx="536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Three layers of regulation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TCA Enzyme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err="1" smtClean="0"/>
              <a:t>Anaplerosis</a:t>
            </a:r>
            <a:r>
              <a:rPr lang="en-US" sz="3600" dirty="0" smtClean="0"/>
              <a:t>/Cataplerosis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b="1" dirty="0" smtClean="0"/>
              <a:t>ETC Flux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482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NADH (or a FADH</a:t>
            </a:r>
            <a:r>
              <a:rPr lang="en-US" baseline="-25000" dirty="0" smtClean="0"/>
              <a:t>2</a:t>
            </a:r>
            <a:r>
              <a:rPr lang="en-US" dirty="0" smtClean="0"/>
              <a:t> or a NADPH)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9" y="2056320"/>
            <a:ext cx="5138361" cy="3074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009" y="1556113"/>
            <a:ext cx="44958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009" y="3956413"/>
            <a:ext cx="43053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51" y="1372757"/>
            <a:ext cx="688974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3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final electron acceptor in the electron transport chain 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 (becoming NADH)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 (becoming FADH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Pyruvate (becoming  Acetyl-CoA)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(becoming H</a:t>
            </a:r>
            <a:r>
              <a:rPr lang="en-US" baseline="-25000" dirty="0" smtClean="0"/>
              <a:t>2</a:t>
            </a:r>
            <a:r>
              <a:rPr lang="en-US" dirty="0" smtClean="0"/>
              <a:t>0)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9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enzymes are regulated by Energy Status?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AMP/ADP/ATP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Glycolysis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PFK1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Pyruvate Kinase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pPr marL="0" indent="0">
              <a:buNone/>
            </a:pPr>
            <a:r>
              <a:rPr lang="en-US" dirty="0" smtClean="0"/>
              <a:t>TCA Cycle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Citrate Synthase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Isocitrate</a:t>
            </a:r>
            <a:r>
              <a:rPr lang="en-US" dirty="0" smtClean="0">
                <a:solidFill>
                  <a:srgbClr val="FF0000"/>
                </a:solidFill>
              </a:rPr>
              <a:t> Dehydrogenase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NADH/FADH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Pyruvate Dehydrogenase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Pyruvate Dehydrogenase Kinase </a:t>
            </a:r>
            <a:r>
              <a:rPr lang="en-US" dirty="0" smtClean="0">
                <a:solidFill>
                  <a:srgbClr val="FF0000"/>
                </a:solidFill>
              </a:rPr>
              <a:t>(inhibitory to PDH)</a:t>
            </a:r>
          </a:p>
          <a:p>
            <a:r>
              <a:rPr lang="en-US" dirty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-Ketoglutarate </a:t>
            </a:r>
            <a:r>
              <a:rPr lang="en-US" dirty="0" smtClean="0">
                <a:solidFill>
                  <a:srgbClr val="FF0000"/>
                </a:solidFill>
              </a:rPr>
              <a:t>Dehydrogenase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0367" y="6015038"/>
            <a:ext cx="737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Hormonal regulation of the TCA cycle?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6361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ETC uses the electron carriers to generate a proton gradient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690688"/>
            <a:ext cx="9662776" cy="64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Control by Energy Needs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69068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2028824"/>
            <a:ext cx="5283678" cy="3500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8576" y="3858308"/>
            <a:ext cx="143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substrates</a:t>
            </a:r>
          </a:p>
          <a:p>
            <a:r>
              <a:rPr lang="en-US" dirty="0" smtClean="0"/>
              <a:t>are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4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Respiratory Control Thought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a lack of oxygen eventually reduce the flow of pyruvate through the TCA cycle?</a:t>
            </a:r>
          </a:p>
          <a:p>
            <a:pPr lvl="1"/>
            <a:r>
              <a:rPr lang="en-US" dirty="0" smtClean="0"/>
              <a:t>Remember there is no direct O</a:t>
            </a:r>
            <a:r>
              <a:rPr lang="en-US" baseline="-25000" dirty="0" smtClean="0"/>
              <a:t>2</a:t>
            </a:r>
            <a:r>
              <a:rPr lang="en-US" dirty="0" smtClean="0"/>
              <a:t> sensing at any of these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26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Over-arching concept: </a:t>
            </a:r>
            <a:r>
              <a:rPr lang="en-US" b="1" u="sng" dirty="0" smtClean="0"/>
              <a:t>EFFICIENCY</a:t>
            </a:r>
            <a:r>
              <a:rPr lang="en-US" dirty="0"/>
              <a:t> </a:t>
            </a:r>
            <a:r>
              <a:rPr lang="en-US" dirty="0" smtClean="0"/>
              <a:t>(again)</a:t>
            </a:r>
            <a:endParaRPr lang="en-US" u="sng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 smtClean="0"/>
              <a:t>Are there any reasons why you may want to have inefficient coupling of the electron transport chain?</a:t>
            </a:r>
          </a:p>
          <a:p>
            <a:pPr lvl="1"/>
            <a:r>
              <a:rPr lang="en-US" dirty="0" smtClean="0"/>
              <a:t>What happens to the energy from metabolic reactions if it isn’t converted to another chemical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1542"/>
          <a:stretch/>
        </p:blipFill>
        <p:spPr>
          <a:xfrm>
            <a:off x="5743575" y="1825624"/>
            <a:ext cx="6228726" cy="3014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32704" y="1690688"/>
            <a:ext cx="6339597" cy="3527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1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5" y="1939925"/>
            <a:ext cx="6223000" cy="3314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Inefficient Coupling of the ETC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05375" cy="4351338"/>
          </a:xfrm>
        </p:spPr>
        <p:txBody>
          <a:bodyPr/>
          <a:lstStyle/>
          <a:p>
            <a:r>
              <a:rPr lang="en-US" dirty="0" smtClean="0"/>
              <a:t>Are there any reasons why you may want to have inefficient coupling of the electron transport chain?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Brown Adipose Tissue and Thermogenesis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0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most important metabolite for regulating activity of the electron transport chain is: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ATP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ADP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NADH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FADH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1198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drives the ATP generating pump in the mitochondria?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Calcium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Potassium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Proton gradient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Substrate level </a:t>
            </a:r>
            <a:r>
              <a:rPr lang="en-US" dirty="0" smtClean="0"/>
              <a:t>phosphorylation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key regulatory nodes of the TCA cycle.</a:t>
            </a:r>
          </a:p>
          <a:p>
            <a:r>
              <a:rPr lang="en-US" dirty="0"/>
              <a:t>Understand the concept of </a:t>
            </a:r>
            <a:r>
              <a:rPr lang="en-US" dirty="0" err="1"/>
              <a:t>anaplerosis</a:t>
            </a:r>
            <a:r>
              <a:rPr lang="en-US" dirty="0"/>
              <a:t> and cataplerosis and how this can effect TCA cycle efficiency.</a:t>
            </a:r>
          </a:p>
          <a:p>
            <a:r>
              <a:rPr lang="en-US" dirty="0"/>
              <a:t>Explain the differences in efficiency between anaerobic glycolysis and the TCA cycle linked to the electron transport chain.</a:t>
            </a:r>
          </a:p>
          <a:p>
            <a:r>
              <a:rPr lang="en-US" dirty="0"/>
              <a:t>Understand how mitochondria balance nutrient flux with ATP requirements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0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Map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65461" y="280416"/>
            <a:ext cx="6844115" cy="6486144"/>
          </a:xfrm>
        </p:spPr>
        <p:txBody>
          <a:bodyPr>
            <a:normAutofit/>
          </a:bodyPr>
          <a:lstStyle/>
          <a:p>
            <a:r>
              <a:rPr lang="en-US" dirty="0" smtClean="0"/>
              <a:t>Concepts to Include</a:t>
            </a:r>
          </a:p>
          <a:p>
            <a:pPr lvl="1"/>
            <a:r>
              <a:rPr lang="en-US" dirty="0" smtClean="0"/>
              <a:t>Decision Between Lactate and TCA Cycle</a:t>
            </a:r>
          </a:p>
          <a:p>
            <a:pPr lvl="1"/>
            <a:r>
              <a:rPr lang="en-US" dirty="0" smtClean="0"/>
              <a:t>Regulation of Pyruvate Dehydrogenase</a:t>
            </a:r>
          </a:p>
          <a:p>
            <a:pPr lvl="1"/>
            <a:r>
              <a:rPr lang="en-US" dirty="0" smtClean="0"/>
              <a:t>PDK and PDH Phosphatase</a:t>
            </a:r>
          </a:p>
          <a:p>
            <a:pPr lvl="1"/>
            <a:r>
              <a:rPr lang="en-US" dirty="0" err="1" smtClean="0"/>
              <a:t>Anaplerosis</a:t>
            </a:r>
            <a:r>
              <a:rPr lang="en-US" dirty="0" smtClean="0"/>
              <a:t> and Cataplerosis</a:t>
            </a:r>
          </a:p>
          <a:p>
            <a:pPr lvl="1"/>
            <a:r>
              <a:rPr lang="en-US" dirty="0" smtClean="0"/>
              <a:t>Fatty Acid Synthesis</a:t>
            </a:r>
          </a:p>
          <a:p>
            <a:pPr lvl="1"/>
            <a:r>
              <a:rPr lang="en-US" dirty="0" smtClean="0"/>
              <a:t>Amino Acid Oxidation</a:t>
            </a:r>
          </a:p>
          <a:p>
            <a:pPr lvl="1"/>
            <a:r>
              <a:rPr lang="en-US" dirty="0" err="1" smtClean="0"/>
              <a:t>Ketogenesis</a:t>
            </a:r>
            <a:endParaRPr lang="en-US" dirty="0" smtClean="0"/>
          </a:p>
          <a:p>
            <a:pPr lvl="1"/>
            <a:r>
              <a:rPr lang="en-US" dirty="0" smtClean="0"/>
              <a:t>ETC Control by </a:t>
            </a:r>
            <a:r>
              <a:rPr lang="en-US" dirty="0" smtClean="0"/>
              <a:t>ADP</a:t>
            </a:r>
          </a:p>
          <a:p>
            <a:pPr lvl="1"/>
            <a:r>
              <a:rPr lang="en-US" dirty="0"/>
              <a:t>TCA Control of </a:t>
            </a:r>
            <a:r>
              <a:rPr lang="en-US" dirty="0" smtClean="0"/>
              <a:t>Glycolysis</a:t>
            </a:r>
            <a:endParaRPr lang="en-US" dirty="0" smtClean="0"/>
          </a:p>
          <a:p>
            <a:pPr lvl="1"/>
            <a:r>
              <a:rPr lang="en-US" dirty="0" smtClean="0"/>
              <a:t>Cori Cycle</a:t>
            </a:r>
          </a:p>
          <a:p>
            <a:pPr lvl="1"/>
            <a:r>
              <a:rPr lang="en-US" dirty="0" smtClean="0"/>
              <a:t>Regulation of TCA Cycle</a:t>
            </a:r>
          </a:p>
          <a:p>
            <a:pPr lvl="1"/>
            <a:r>
              <a:rPr lang="en-US" dirty="0" smtClean="0"/>
              <a:t>Mitochondrial Numbers</a:t>
            </a:r>
          </a:p>
          <a:p>
            <a:pPr lvl="1"/>
            <a:r>
              <a:rPr lang="en-US" dirty="0" smtClean="0"/>
              <a:t>Electron Carrier Molecules</a:t>
            </a:r>
          </a:p>
          <a:p>
            <a:pPr lvl="1"/>
            <a:r>
              <a:rPr lang="en-US" dirty="0" smtClean="0"/>
              <a:t>Antioxidants</a:t>
            </a:r>
          </a:p>
          <a:p>
            <a:pPr lvl="1"/>
            <a:r>
              <a:rPr lang="en-US" dirty="0" smtClean="0"/>
              <a:t>Oxidative Stress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5765461" cy="32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Anaerobic Glycolysis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to pyruvate in the absence of oxygen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1591</Words>
  <Application>Microsoft Macintosh PowerPoint</Application>
  <PresentationFormat>Widescreen</PresentationFormat>
  <Paragraphs>297</Paragraphs>
  <Slides>47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Mangal</vt:lpstr>
      <vt:lpstr>Symbol</vt:lpstr>
      <vt:lpstr>Arial</vt:lpstr>
      <vt:lpstr>Office Theme</vt:lpstr>
      <vt:lpstr>Concept Map</vt:lpstr>
      <vt:lpstr>Announcements</vt:lpstr>
      <vt:lpstr>The TCA Cycle and the ETC</vt:lpstr>
      <vt:lpstr>Quiz Question #1</vt:lpstr>
      <vt:lpstr>Quiz Question #2</vt:lpstr>
      <vt:lpstr>Quiz Question #3</vt:lpstr>
      <vt:lpstr>Learning Objectives</vt:lpstr>
      <vt:lpstr>Concept Map</vt:lpstr>
      <vt:lpstr>Anaerobic Glycolysis</vt:lpstr>
      <vt:lpstr>Fates of the Pyruvate from Glycolysis</vt:lpstr>
      <vt:lpstr>Lactate Dehydrogenase and the Cori Cycle</vt:lpstr>
      <vt:lpstr>Over-arching concept: EFFICIENCY</vt:lpstr>
      <vt:lpstr>Pyruvate Transport and Oxidation</vt:lpstr>
      <vt:lpstr>TCA Cycle Net ATP</vt:lpstr>
      <vt:lpstr>Pyruvate Oxidation Occurs in Mitochondria</vt:lpstr>
      <vt:lpstr>The mitochondria is the powerhouse of the cell</vt:lpstr>
      <vt:lpstr>The number of mitochondria per cell can be modified</vt:lpstr>
      <vt:lpstr>Pyruvate Dehydrogenase</vt:lpstr>
      <vt:lpstr>Beriberi and Wernicke-Korsakoff Syndrome</vt:lpstr>
      <vt:lpstr>How is the decision made whether pyruvate should become Lactate or Acetyl-CoA</vt:lpstr>
      <vt:lpstr>Glucocorticoids increase PDK expression, what would this do?</vt:lpstr>
      <vt:lpstr>The Role of Pyruvate Dehydrogenase Kinases</vt:lpstr>
      <vt:lpstr>Think/Pair/Share</vt:lpstr>
      <vt:lpstr>What happens to the Acetyl-CoA?</vt:lpstr>
      <vt:lpstr>Acetyl-CoA can now go in several directions</vt:lpstr>
      <vt:lpstr>The Fates of Acetyl-CoA</vt:lpstr>
      <vt:lpstr>ETC/TCA Regulation</vt:lpstr>
      <vt:lpstr>Simple View of the TCA Cycle</vt:lpstr>
      <vt:lpstr>The Regulated Steps of the TCA Cycle</vt:lpstr>
      <vt:lpstr>ETC/TCA Regulation</vt:lpstr>
      <vt:lpstr>Other metabolites feed into, or take from the TCA cycle</vt:lpstr>
      <vt:lpstr>Anaplerosis and Cataplerosis</vt:lpstr>
      <vt:lpstr>Which of the following is a cataplerotic pathway</vt:lpstr>
      <vt:lpstr>How does anaplerosis regulate glycolysis?</vt:lpstr>
      <vt:lpstr>What if you you are too cataplerotic?</vt:lpstr>
      <vt:lpstr>Molecular Basis for Ketosis</vt:lpstr>
      <vt:lpstr>Summary of Regulation of the TCA Cycle/ETC</vt:lpstr>
      <vt:lpstr>ETC/TCA Regulation</vt:lpstr>
      <vt:lpstr>What is a NADH (or a FADH2 or a NADPH)</vt:lpstr>
      <vt:lpstr>What enzymes are regulated by Energy Status?</vt:lpstr>
      <vt:lpstr>The ETC uses the electron carriers to generate a proton gradient</vt:lpstr>
      <vt:lpstr>Respiratory Control by Energy Needs</vt:lpstr>
      <vt:lpstr>Respiratory Control Thought Experiment</vt:lpstr>
      <vt:lpstr>Over-arching concept: EFFICIENCY (again)</vt:lpstr>
      <vt:lpstr>Inefficient Coupling of the ETC</vt:lpstr>
      <vt:lpstr>Brown Adipose Tissue and Thermogenesis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TCA Cycle and the ETC</dc:title>
  <dc:creator>Dave Bridges</dc:creator>
  <cp:lastModifiedBy>Dave Bridges</cp:lastModifiedBy>
  <cp:revision>78</cp:revision>
  <cp:lastPrinted>2017-09-27T16:02:51Z</cp:lastPrinted>
  <dcterms:created xsi:type="dcterms:W3CDTF">2016-09-23T14:57:19Z</dcterms:created>
  <dcterms:modified xsi:type="dcterms:W3CDTF">2017-09-27T16:06:03Z</dcterms:modified>
</cp:coreProperties>
</file>